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19" r:id="rId2"/>
    <p:sldId id="502" r:id="rId3"/>
    <p:sldId id="471" r:id="rId4"/>
    <p:sldId id="588" r:id="rId5"/>
    <p:sldId id="576" r:id="rId6"/>
    <p:sldId id="474" r:id="rId7"/>
    <p:sldId id="575" r:id="rId8"/>
    <p:sldId id="476" r:id="rId9"/>
    <p:sldId id="577" r:id="rId10"/>
    <p:sldId id="578" r:id="rId11"/>
    <p:sldId id="579" r:id="rId12"/>
    <p:sldId id="531" r:id="rId13"/>
    <p:sldId id="532" r:id="rId14"/>
    <p:sldId id="533" r:id="rId15"/>
    <p:sldId id="580" r:id="rId16"/>
    <p:sldId id="534" r:id="rId17"/>
    <p:sldId id="475" r:id="rId18"/>
    <p:sldId id="581" r:id="rId19"/>
    <p:sldId id="582" r:id="rId20"/>
    <p:sldId id="583" r:id="rId21"/>
    <p:sldId id="584" r:id="rId22"/>
    <p:sldId id="585" r:id="rId23"/>
    <p:sldId id="516" r:id="rId24"/>
    <p:sldId id="517" r:id="rId25"/>
    <p:sldId id="519" r:id="rId26"/>
    <p:sldId id="586" r:id="rId27"/>
    <p:sldId id="520" r:id="rId28"/>
    <p:sldId id="587" r:id="rId29"/>
    <p:sldId id="524" r:id="rId30"/>
    <p:sldId id="558" r:id="rId31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16489A"/>
    <a:srgbClr val="3D92BD"/>
    <a:srgbClr val="EBFFB9"/>
    <a:srgbClr val="0033CC"/>
    <a:srgbClr val="FF0000"/>
    <a:srgbClr val="222222"/>
    <a:srgbClr val="FFFFFF"/>
    <a:srgbClr val="18B2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11" autoAdjust="0"/>
  </p:normalViewPr>
  <p:slideViewPr>
    <p:cSldViewPr>
      <p:cViewPr varScale="1">
        <p:scale>
          <a:sx n="107" d="100"/>
          <a:sy n="107" d="100"/>
        </p:scale>
        <p:origin x="114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814" y="-11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878FDC3-24EF-45F7-854B-1498E4B3C61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02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BB865B1-F905-4ABF-91B5-5F4D1EED31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30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B98998-1241-4AB5-9589-166866869DD6}" type="slidenum">
              <a:rPr lang="en-US" smtClean="0"/>
              <a:pPr/>
              <a:t>1</a:t>
            </a:fld>
            <a:endParaRPr lang="en-US" dirty="0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C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413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06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06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06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06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06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06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58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06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06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06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2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4463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06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06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58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24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5136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25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714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26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417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27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2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28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407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29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7932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5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44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45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06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45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45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45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45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800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0"/>
            <a:ext cx="4800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 userDrawn="1"/>
        </p:nvSpPr>
        <p:spPr>
          <a:xfrm>
            <a:off x="0" y="2895600"/>
            <a:ext cx="9144000" cy="10772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Programming with Microsoft </a:t>
            </a:r>
          </a:p>
          <a:p>
            <a:pPr algn="ctr">
              <a:defRPr/>
            </a:pPr>
            <a:r>
              <a:rPr lang="en-US" sz="3200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Visual Basic 2012</a:t>
            </a:r>
            <a:endParaRPr lang="en-US" sz="3200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 bwMode="auto">
          <a:xfrm>
            <a:off x="1828800" y="4343400"/>
            <a:ext cx="5486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914400" y="4724400"/>
            <a:ext cx="7315200" cy="1371600"/>
          </a:xfrm>
        </p:spPr>
        <p:txBody>
          <a:bodyPr/>
          <a:lstStyle>
            <a:lvl1pPr algn="ctr">
              <a:buNone/>
              <a:defRPr baseline="0">
                <a:solidFill>
                  <a:srgbClr val="006600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0"/>
            <a:ext cx="60198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791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675DAF-D397-4640-B619-AAD1C6166D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  <a:prstGeom prst="round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1C748B-B1CB-4485-96EF-F0611A3BA9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D0F0140-832E-44CD-9E5D-FB6DDC34DBB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ound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ABAF30-D8D4-4B70-BA29-ECA6AD48930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charset="-128"/>
                <a:cs typeface="ＭＳ Ｐゴシック" charset="-128"/>
              </a:rPr>
              <a:t>Click to edit Master title style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54BEE2E-FA2D-45B7-8EB0-4379F33B23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AF507C-4AF1-42F0-9F25-EAD8B15422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41E2A-FAD1-4495-8CDC-0E1F56F34E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EB3CE7-4B5E-4A2B-B1E6-6B196555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47800"/>
            <a:ext cx="5111750" cy="4678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97FDE-7845-400E-95D7-0DC9C4076F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ound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D401D3-BDAC-402E-ADAD-20802A2039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3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524000"/>
            <a:ext cx="8077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3400" y="6324600"/>
            <a:ext cx="586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205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BA59EAC3-7953-42A9-B29C-A17F268DD28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7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876800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006600"/>
                </a:solidFill>
                <a:latin typeface="Trebuchet MS" pitchFamily="34" charset="0"/>
              </a:rPr>
              <a:t>Chapter 3: Using Variables and Constants</a:t>
            </a:r>
          </a:p>
          <a:p>
            <a:pPr algn="ctr"/>
            <a:r>
              <a:rPr lang="en-US" sz="2800" dirty="0" smtClean="0">
                <a:solidFill>
                  <a:srgbClr val="006600"/>
                </a:solidFill>
                <a:latin typeface="Trebuchet MS" pitchFamily="34" charset="0"/>
              </a:rPr>
              <a:t>Lesson B &amp; C</a:t>
            </a:r>
            <a:endParaRPr lang="en-US" sz="2800" dirty="0">
              <a:solidFill>
                <a:srgbClr val="006600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Modifying the Calculate Button’s Code </a:t>
            </a:r>
            <a:r>
              <a:rPr lang="en-US" sz="1200" dirty="0"/>
              <a:t>(cont.)</a:t>
            </a:r>
            <a:endParaRPr lang="en-US" sz="1200" dirty="0" smtClean="0"/>
          </a:p>
        </p:txBody>
      </p:sp>
      <p:sp>
        <p:nvSpPr>
          <p:cNvPr id="26627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F49E1D0-BF05-4705-8D42-F42D66B01DEF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81000" y="6002179"/>
            <a:ext cx="46672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3-33 Code entered in the </a:t>
            </a:r>
            <a:r>
              <a:rPr lang="en-US" sz="10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btnCalc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control’s Click event procedure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5048250" y="5034974"/>
            <a:ext cx="37147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3-34 Calculated amounts shown in the interface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45" y="1672936"/>
            <a:ext cx="4387755" cy="204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45" y="3862081"/>
            <a:ext cx="4387755" cy="2150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9" y="1672936"/>
            <a:ext cx="3655193" cy="3330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743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CF0482-FCDF-47B7-9C69-517EF8B46452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pPr eaLnBrk="1" hangingPunct="1"/>
            <a:r>
              <a:rPr lang="en-US" dirty="0" smtClean="0"/>
              <a:t>Concatenating Strings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Concatenate</a:t>
            </a:r>
          </a:p>
          <a:p>
            <a:pPr lvl="1"/>
            <a:r>
              <a:rPr lang="en-US" sz="2000" dirty="0" smtClean="0"/>
              <a:t>To connect </a:t>
            </a:r>
            <a:r>
              <a:rPr lang="en-US" sz="2000" dirty="0"/>
              <a:t>strings together </a:t>
            </a:r>
          </a:p>
          <a:p>
            <a:r>
              <a:rPr lang="en-US" sz="2000" b="1" dirty="0"/>
              <a:t>Concatenation </a:t>
            </a:r>
            <a:r>
              <a:rPr lang="en-US" sz="2000" b="1" dirty="0" smtClean="0"/>
              <a:t>operator</a:t>
            </a:r>
            <a:endParaRPr lang="en-US" sz="2000" dirty="0" smtClean="0"/>
          </a:p>
          <a:p>
            <a:pPr lvl="1"/>
            <a:r>
              <a:rPr lang="en-US" sz="2000" dirty="0" smtClean="0"/>
              <a:t>The ampersand </a:t>
            </a:r>
            <a:r>
              <a:rPr lang="en-US" sz="2000" dirty="0"/>
              <a:t>(&amp;)</a:t>
            </a:r>
          </a:p>
          <a:p>
            <a:pPr lvl="1"/>
            <a:r>
              <a:rPr lang="en-US" sz="2000" dirty="0"/>
              <a:t>Include </a:t>
            </a:r>
            <a:r>
              <a:rPr lang="en-US" sz="2000" dirty="0" smtClean="0"/>
              <a:t>a space </a:t>
            </a:r>
            <a:r>
              <a:rPr lang="en-US" sz="2000" dirty="0"/>
              <a:t>before and after </a:t>
            </a:r>
            <a:r>
              <a:rPr lang="en-US" sz="2000" dirty="0" smtClean="0"/>
              <a:t>the ampersand</a:t>
            </a:r>
            <a:endParaRPr lang="en-US" sz="2000" dirty="0"/>
          </a:p>
          <a:p>
            <a:r>
              <a:rPr lang="en-US" sz="2000" dirty="0"/>
              <a:t>Numeric values used with the &amp; operator are converted to strings</a:t>
            </a:r>
            <a:r>
              <a:rPr lang="en-US" dirty="0"/>
              <a:t>	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539621" y="6037360"/>
            <a:ext cx="37147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3-35 Examples of string concatenation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135535"/>
            <a:ext cx="5199063" cy="190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243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CF0482-FCDF-47B7-9C69-517EF8B46452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pPr eaLnBrk="1" hangingPunct="1"/>
            <a:r>
              <a:rPr lang="en-US" dirty="0"/>
              <a:t>Concatenating Strings </a:t>
            </a:r>
            <a:r>
              <a:rPr lang="en-US" sz="1200" dirty="0" smtClean="0"/>
              <a:t>(</a:t>
            </a:r>
            <a:r>
              <a:rPr lang="en-US" sz="1200" dirty="0"/>
              <a:t>cont.)</a:t>
            </a:r>
            <a:endParaRPr lang="en-US" sz="1200" dirty="0" smtClean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876800" y="5576038"/>
            <a:ext cx="3276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3-37 Concatenated strings displayed in the </a:t>
            </a:r>
            <a:r>
              <a:rPr lang="en-US" sz="10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lblMessage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control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533400" y="3124200"/>
            <a:ext cx="371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3-36 String concatenation included in the assignment statement 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4735513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070963"/>
            <a:ext cx="3748087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271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CF0482-FCDF-47B7-9C69-517EF8B46452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pPr eaLnBrk="1" hangingPunct="1"/>
            <a:r>
              <a:rPr lang="en-US" dirty="0" smtClean="0"/>
              <a:t>The </a:t>
            </a:r>
            <a:r>
              <a:rPr lang="en-US" dirty="0" err="1" smtClean="0"/>
              <a:t>InputBox</a:t>
            </a:r>
            <a:r>
              <a:rPr lang="en-US" dirty="0" smtClean="0"/>
              <a:t> Function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305800" cy="4724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InputBox</a:t>
            </a:r>
            <a:r>
              <a:rPr lang="en-US" b="1" dirty="0"/>
              <a:t> function</a:t>
            </a:r>
            <a:endParaRPr lang="en-US" dirty="0"/>
          </a:p>
          <a:p>
            <a:pPr lvl="1"/>
            <a:r>
              <a:rPr lang="en-US" dirty="0"/>
              <a:t>Displays </a:t>
            </a:r>
            <a:r>
              <a:rPr lang="en-US" dirty="0" smtClean="0"/>
              <a:t>an input dialog </a:t>
            </a:r>
            <a:r>
              <a:rPr lang="en-US" dirty="0"/>
              <a:t>box and retrieves user input </a:t>
            </a:r>
          </a:p>
          <a:p>
            <a:r>
              <a:rPr lang="en-US" dirty="0">
                <a:cs typeface="Courier New" pitchFamily="49" charset="0"/>
              </a:rPr>
              <a:t>Arguments</a:t>
            </a:r>
          </a:p>
          <a:p>
            <a:pPr lvl="1"/>
            <a:r>
              <a:rPr lang="en-US" i="1" dirty="0"/>
              <a:t>prompt</a:t>
            </a:r>
            <a:r>
              <a:rPr lang="en-US" dirty="0"/>
              <a:t>: </a:t>
            </a:r>
            <a:r>
              <a:rPr lang="en-US" dirty="0" smtClean="0"/>
              <a:t>Contains the message </a:t>
            </a:r>
            <a:r>
              <a:rPr lang="en-US" dirty="0"/>
              <a:t>to display inside </a:t>
            </a:r>
            <a:r>
              <a:rPr lang="en-US" dirty="0" smtClean="0"/>
              <a:t>the dialog </a:t>
            </a:r>
            <a:r>
              <a:rPr lang="en-US" dirty="0"/>
              <a:t>box</a:t>
            </a:r>
          </a:p>
          <a:p>
            <a:pPr lvl="1"/>
            <a:r>
              <a:rPr lang="en-US" i="1" dirty="0"/>
              <a:t>title</a:t>
            </a:r>
            <a:r>
              <a:rPr lang="en-US" dirty="0"/>
              <a:t>: </a:t>
            </a:r>
            <a:r>
              <a:rPr lang="en-US" dirty="0" smtClean="0"/>
              <a:t>Controls the text that appears in </a:t>
            </a:r>
            <a:r>
              <a:rPr lang="en-US" dirty="0"/>
              <a:t>the dialog box’s title bar</a:t>
            </a:r>
          </a:p>
          <a:p>
            <a:pPr lvl="1"/>
            <a:r>
              <a:rPr lang="en-US" i="1" dirty="0" err="1"/>
              <a:t>defaultResponse</a:t>
            </a:r>
            <a:r>
              <a:rPr lang="en-US" dirty="0"/>
              <a:t>: </a:t>
            </a:r>
            <a:r>
              <a:rPr lang="en-US" dirty="0" smtClean="0"/>
              <a:t>Controls the text that appears in </a:t>
            </a:r>
            <a:r>
              <a:rPr lang="en-US" dirty="0"/>
              <a:t>the input field</a:t>
            </a:r>
          </a:p>
          <a:p>
            <a:r>
              <a:rPr lang="en-US" dirty="0" smtClean="0"/>
              <a:t>The returned </a:t>
            </a:r>
            <a:r>
              <a:rPr lang="en-US" dirty="0"/>
              <a:t>value most often assigned to String variable</a:t>
            </a:r>
          </a:p>
          <a:p>
            <a:r>
              <a:rPr lang="en-US" dirty="0" smtClean="0"/>
              <a:t>The syntax is shown </a:t>
            </a:r>
            <a:r>
              <a:rPr lang="en-US" dirty="0"/>
              <a:t>in Figure </a:t>
            </a:r>
            <a:r>
              <a:rPr lang="en-US" dirty="0" smtClean="0"/>
              <a:t>3-39 on the </a:t>
            </a:r>
            <a:r>
              <a:rPr lang="en-US" dirty="0"/>
              <a:t>next slide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9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CF0482-FCDF-47B7-9C69-517EF8B46452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pPr eaLnBrk="1" hangingPunct="1"/>
            <a:r>
              <a:rPr lang="en-US" dirty="0"/>
              <a:t>The </a:t>
            </a:r>
            <a:r>
              <a:rPr lang="en-US" dirty="0" err="1"/>
              <a:t>InputBox</a:t>
            </a:r>
            <a:r>
              <a:rPr lang="en-US" dirty="0"/>
              <a:t> </a:t>
            </a:r>
            <a:r>
              <a:rPr lang="en-US" dirty="0" smtClean="0"/>
              <a:t>Function </a:t>
            </a:r>
            <a:r>
              <a:rPr lang="en-US" sz="1200" dirty="0" smtClean="0"/>
              <a:t>(cont</a:t>
            </a:r>
            <a:r>
              <a:rPr lang="en-US" sz="1200" dirty="0"/>
              <a:t>.)</a:t>
            </a:r>
            <a:endParaRPr lang="en-US" dirty="0" smtClean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04800" y="3429000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3-38 Example of an input dialog box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810000" y="6154579"/>
            <a:ext cx="4876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3-39 Basic syntax and examples of the </a:t>
            </a:r>
            <a:r>
              <a:rPr lang="en-US" sz="10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InputBox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function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69838"/>
            <a:ext cx="3700463" cy="162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37" y="1551172"/>
            <a:ext cx="5199063" cy="458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55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53" y="1303516"/>
            <a:ext cx="5051947" cy="2632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CF0482-FCDF-47B7-9C69-517EF8B46452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pPr eaLnBrk="1" hangingPunct="1"/>
            <a:r>
              <a:rPr lang="en-US" dirty="0"/>
              <a:t>The </a:t>
            </a:r>
            <a:r>
              <a:rPr lang="en-US" dirty="0" err="1"/>
              <a:t>InputBox</a:t>
            </a:r>
            <a:r>
              <a:rPr lang="en-US" dirty="0"/>
              <a:t> </a:t>
            </a:r>
            <a:r>
              <a:rPr lang="en-US" dirty="0" smtClean="0"/>
              <a:t>Function </a:t>
            </a:r>
            <a:r>
              <a:rPr lang="en-US" sz="1200" dirty="0" smtClean="0"/>
              <a:t>(cont</a:t>
            </a:r>
            <a:r>
              <a:rPr lang="en-US" sz="1200" dirty="0"/>
              <a:t>.)</a:t>
            </a:r>
            <a:endParaRPr lang="en-US" dirty="0" smtClean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327580" y="5835570"/>
            <a:ext cx="4876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3-41 </a:t>
            </a:r>
            <a:r>
              <a:rPr lang="en-US" sz="10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frmMain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Load event procedure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41110" y="3962400"/>
            <a:ext cx="34164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3-40 Class-level variable declared in the form’s Declarations section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334000" y="3581400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3-42 Dialog box created by the </a:t>
            </a:r>
            <a:r>
              <a:rPr lang="en-US" sz="10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InputBox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function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805" y="4433367"/>
            <a:ext cx="5340350" cy="142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25" y="1447800"/>
            <a:ext cx="3288262" cy="2020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216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CF0482-FCDF-47B7-9C69-517EF8B46452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pPr eaLnBrk="1" hangingPunct="1"/>
            <a:r>
              <a:rPr lang="en-US" dirty="0" smtClean="0"/>
              <a:t>The </a:t>
            </a:r>
            <a:r>
              <a:rPr lang="en-US" dirty="0" err="1" smtClean="0"/>
              <a:t>ControlChars.Newline</a:t>
            </a:r>
            <a:r>
              <a:rPr lang="en-US" dirty="0" smtClean="0"/>
              <a:t> Constant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ControlChars.NewLine</a:t>
            </a:r>
            <a:r>
              <a:rPr lang="en-US" b="1" dirty="0"/>
              <a:t> constant</a:t>
            </a:r>
            <a:endParaRPr lang="en-US" dirty="0"/>
          </a:p>
          <a:p>
            <a:pPr lvl="1"/>
            <a:r>
              <a:rPr lang="en-US" dirty="0"/>
              <a:t>Advances the insertion point to the next line in a control</a:t>
            </a:r>
          </a:p>
          <a:p>
            <a:pPr lvl="1"/>
            <a:r>
              <a:rPr lang="en-US" dirty="0"/>
              <a:t>Also used to advance </a:t>
            </a:r>
            <a:r>
              <a:rPr lang="en-US" dirty="0" smtClean="0"/>
              <a:t> the insertion </a:t>
            </a:r>
            <a:r>
              <a:rPr lang="en-US" dirty="0"/>
              <a:t>point in file or on </a:t>
            </a:r>
            <a:r>
              <a:rPr lang="en-US" dirty="0" smtClean="0"/>
              <a:t>the printer</a:t>
            </a:r>
            <a:endParaRPr lang="en-US" dirty="0"/>
          </a:p>
          <a:p>
            <a:r>
              <a:rPr lang="en-US" dirty="0"/>
              <a:t>To use, type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ControlChars.NewLine</a:t>
            </a:r>
            <a:r>
              <a:rPr lang="en-US" dirty="0"/>
              <a:t> </a:t>
            </a:r>
            <a:r>
              <a:rPr lang="en-US" dirty="0" smtClean="0"/>
              <a:t>in the  </a:t>
            </a:r>
            <a:r>
              <a:rPr lang="en-US" dirty="0"/>
              <a:t>appropriate location</a:t>
            </a:r>
          </a:p>
          <a:p>
            <a:pPr lvl="1"/>
            <a:r>
              <a:rPr lang="en-US" dirty="0"/>
              <a:t>Can be used with string concatenation</a:t>
            </a:r>
          </a:p>
          <a:p>
            <a:r>
              <a:rPr lang="en-US" dirty="0"/>
              <a:t>Line continuation character (_)</a:t>
            </a:r>
          </a:p>
          <a:p>
            <a:pPr lvl="1"/>
            <a:r>
              <a:rPr lang="en-US" dirty="0"/>
              <a:t>Used to break up </a:t>
            </a:r>
            <a:r>
              <a:rPr lang="en-US" dirty="0" smtClean="0"/>
              <a:t>a long </a:t>
            </a:r>
            <a:r>
              <a:rPr lang="en-US" dirty="0"/>
              <a:t>line of code into two or more lines</a:t>
            </a:r>
          </a:p>
        </p:txBody>
      </p:sp>
    </p:spTree>
    <p:extLst>
      <p:ext uri="{BB962C8B-B14F-4D97-AF65-F5344CB8AC3E}">
        <p14:creationId xmlns:p14="http://schemas.microsoft.com/office/powerpoint/2010/main" val="341965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6E31C9-B3EF-4462-811B-168E581E4081}" type="slidenum">
              <a:rPr lang="en-US" smtClean="0"/>
              <a:pPr/>
              <a:t>17</a:t>
            </a:fld>
            <a:endParaRPr lang="en-US" dirty="0" smtClean="0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/>
          <a:lstStyle/>
          <a:p>
            <a:pPr eaLnBrk="1" hangingPunct="1"/>
            <a:r>
              <a:rPr lang="en-US" dirty="0"/>
              <a:t>The </a:t>
            </a:r>
            <a:r>
              <a:rPr lang="en-US" dirty="0" err="1"/>
              <a:t>ControlChars.Newline</a:t>
            </a:r>
            <a:r>
              <a:rPr lang="en-US" dirty="0"/>
              <a:t> </a:t>
            </a:r>
            <a:r>
              <a:rPr lang="en-US" dirty="0" smtClean="0"/>
              <a:t>Constant </a:t>
            </a:r>
            <a:r>
              <a:rPr lang="en-US" sz="1200" dirty="0" smtClean="0"/>
              <a:t>(cont.)</a:t>
            </a:r>
            <a:endParaRPr lang="en-US" dirty="0" smtClean="0"/>
          </a:p>
        </p:txBody>
      </p:sp>
      <p:sp>
        <p:nvSpPr>
          <p:cNvPr id="29701" name="Rectangle 6"/>
          <p:cNvSpPr>
            <a:spLocks noChangeArrowheads="1"/>
          </p:cNvSpPr>
          <p:nvPr/>
        </p:nvSpPr>
        <p:spPr bwMode="auto">
          <a:xfrm>
            <a:off x="381000" y="3200400"/>
            <a:ext cx="3048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3-43 Modified assignment statement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533400" y="5619690"/>
            <a:ext cx="365760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3-45 Salesclerk’s name shown on the sales receipt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7743590" cy="174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09917"/>
            <a:ext cx="7903892" cy="1852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CF0482-FCDF-47B7-9C69-517EF8B46452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pPr eaLnBrk="1" hangingPunct="1"/>
            <a:r>
              <a:rPr lang="en-US" dirty="0" smtClean="0"/>
              <a:t>Designating a Default Button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Default button</a:t>
            </a:r>
            <a:endParaRPr lang="en-US" dirty="0"/>
          </a:p>
          <a:p>
            <a:pPr lvl="1"/>
            <a:r>
              <a:rPr lang="en-US" dirty="0" smtClean="0"/>
              <a:t>Activated </a:t>
            </a:r>
            <a:r>
              <a:rPr lang="en-US" dirty="0"/>
              <a:t>by pressing </a:t>
            </a:r>
            <a:r>
              <a:rPr lang="en-US" dirty="0" smtClean="0"/>
              <a:t>the Enter </a:t>
            </a:r>
            <a:r>
              <a:rPr lang="en-US" dirty="0"/>
              <a:t>key 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required to have the focus</a:t>
            </a:r>
          </a:p>
          <a:p>
            <a:pPr lvl="1"/>
            <a:r>
              <a:rPr lang="en-US" dirty="0"/>
              <a:t>Only one per form</a:t>
            </a:r>
          </a:p>
          <a:p>
            <a:r>
              <a:rPr lang="en-US" dirty="0" smtClean="0"/>
              <a:t>The default </a:t>
            </a:r>
            <a:r>
              <a:rPr lang="en-US" dirty="0"/>
              <a:t>button should be </a:t>
            </a:r>
            <a:r>
              <a:rPr lang="en-US" dirty="0" smtClean="0"/>
              <a:t>the button </a:t>
            </a:r>
            <a:r>
              <a:rPr lang="en-US" dirty="0"/>
              <a:t>used most often by the user</a:t>
            </a:r>
          </a:p>
          <a:p>
            <a:pPr lvl="1"/>
            <a:r>
              <a:rPr lang="en-US" dirty="0"/>
              <a:t>Except if button’s task is destructive and irreversible, such as deleting data</a:t>
            </a:r>
          </a:p>
          <a:p>
            <a:r>
              <a:rPr lang="en-US" dirty="0"/>
              <a:t>Set </a:t>
            </a:r>
            <a:r>
              <a:rPr lang="en-US" dirty="0" smtClean="0"/>
              <a:t>the form’s </a:t>
            </a:r>
            <a:r>
              <a:rPr lang="en-US" dirty="0" err="1"/>
              <a:t>AcceptButton</a:t>
            </a:r>
            <a:r>
              <a:rPr lang="en-US" dirty="0"/>
              <a:t> property to </a:t>
            </a:r>
            <a:r>
              <a:rPr lang="en-US" dirty="0" smtClean="0"/>
              <a:t>the button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5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CF0482-FCDF-47B7-9C69-517EF8B46452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Using the </a:t>
            </a:r>
            <a:r>
              <a:rPr lang="en-US" dirty="0" err="1" smtClean="0"/>
              <a:t>ToString</a:t>
            </a:r>
            <a:r>
              <a:rPr lang="en-US" dirty="0" smtClean="0"/>
              <a:t> Method to Format Numbers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Formatting</a:t>
            </a:r>
            <a:endParaRPr lang="en-US" dirty="0" smtClean="0"/>
          </a:p>
          <a:p>
            <a:pPr lvl="1"/>
            <a:r>
              <a:rPr lang="en-US" dirty="0" smtClean="0"/>
              <a:t>Specifying </a:t>
            </a:r>
            <a:r>
              <a:rPr lang="en-US" dirty="0"/>
              <a:t>decimal places and special characters to display</a:t>
            </a:r>
          </a:p>
          <a:p>
            <a:r>
              <a:rPr lang="en-US" dirty="0" smtClean="0"/>
              <a:t>The </a:t>
            </a:r>
            <a:r>
              <a:rPr lang="en-US" b="1" dirty="0" err="1" smtClean="0"/>
              <a:t>ToString</a:t>
            </a:r>
            <a:r>
              <a:rPr lang="en-US" b="1" dirty="0" smtClean="0"/>
              <a:t> </a:t>
            </a:r>
            <a:r>
              <a:rPr lang="en-US" b="1" dirty="0"/>
              <a:t>method </a:t>
            </a:r>
            <a:r>
              <a:rPr lang="en-US" dirty="0" smtClean="0"/>
              <a:t>replaces the </a:t>
            </a:r>
            <a:r>
              <a:rPr lang="en-US" dirty="0"/>
              <a:t>Format function </a:t>
            </a:r>
          </a:p>
          <a:p>
            <a:r>
              <a:rPr lang="en-US" dirty="0" smtClean="0"/>
              <a:t>Syntax: </a:t>
            </a:r>
            <a:r>
              <a:rPr lang="en-US" i="1" dirty="0" err="1" smtClean="0"/>
              <a:t>variablename</a:t>
            </a:r>
            <a:r>
              <a:rPr lang="en-US" dirty="0" err="1" smtClean="0"/>
              <a:t>.ToString</a:t>
            </a:r>
            <a:r>
              <a:rPr lang="en-US" dirty="0" smtClean="0"/>
              <a:t>(</a:t>
            </a:r>
            <a:r>
              <a:rPr lang="en-US" i="1" dirty="0" err="1" smtClean="0"/>
              <a:t>formatString</a:t>
            </a:r>
            <a:r>
              <a:rPr lang="en-US" dirty="0"/>
              <a:t>)</a:t>
            </a:r>
          </a:p>
          <a:p>
            <a:pPr lvl="1"/>
            <a:r>
              <a:rPr lang="en-US" i="1" dirty="0" err="1" smtClean="0"/>
              <a:t>variablename</a:t>
            </a:r>
            <a:r>
              <a:rPr lang="en-US" dirty="0" smtClean="0"/>
              <a:t>: The name </a:t>
            </a:r>
            <a:r>
              <a:rPr lang="en-US" dirty="0"/>
              <a:t>of a numeric variable</a:t>
            </a:r>
          </a:p>
          <a:p>
            <a:pPr lvl="1"/>
            <a:r>
              <a:rPr lang="en-US" i="1" dirty="0" err="1" smtClean="0"/>
              <a:t>formatString</a:t>
            </a:r>
            <a:r>
              <a:rPr lang="en-US" dirty="0" smtClean="0"/>
              <a:t>: The string </a:t>
            </a:r>
            <a:r>
              <a:rPr lang="en-US" dirty="0"/>
              <a:t>specifying </a:t>
            </a:r>
            <a:r>
              <a:rPr lang="en-US" dirty="0" smtClean="0"/>
              <a:t>the format </a:t>
            </a:r>
            <a:r>
              <a:rPr lang="en-US" dirty="0"/>
              <a:t>you want to use</a:t>
            </a:r>
          </a:p>
          <a:p>
            <a:r>
              <a:rPr lang="en-US" i="1" dirty="0" err="1" smtClean="0"/>
              <a:t>formatString</a:t>
            </a:r>
            <a:r>
              <a:rPr lang="en-US" i="1" dirty="0" smtClean="0"/>
              <a:t> </a:t>
            </a:r>
            <a:r>
              <a:rPr lang="en-US" dirty="0" smtClean="0"/>
              <a:t>must take the form </a:t>
            </a:r>
            <a:r>
              <a:rPr lang="en-US" i="1" dirty="0" err="1" smtClean="0"/>
              <a:t>Axx</a:t>
            </a:r>
            <a:r>
              <a:rPr lang="en-US" dirty="0" smtClean="0"/>
              <a:t>, where </a:t>
            </a:r>
            <a:r>
              <a:rPr lang="en-US" i="1" dirty="0" smtClean="0"/>
              <a:t>A</a:t>
            </a:r>
            <a:r>
              <a:rPr lang="en-US" dirty="0" smtClean="0"/>
              <a:t> is the  format </a:t>
            </a:r>
            <a:r>
              <a:rPr lang="en-US" dirty="0" err="1" smtClean="0"/>
              <a:t>specifier</a:t>
            </a:r>
            <a:r>
              <a:rPr lang="en-US" dirty="0" smtClean="0"/>
              <a:t> and </a:t>
            </a:r>
            <a:r>
              <a:rPr lang="en-US" i="1" dirty="0" smtClean="0"/>
              <a:t>xx</a:t>
            </a:r>
            <a:r>
              <a:rPr lang="en-US" dirty="0" smtClean="0"/>
              <a:t> is the precision </a:t>
            </a:r>
            <a:r>
              <a:rPr lang="en-US" dirty="0" err="1"/>
              <a:t>specifier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93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r>
              <a:rPr lang="en-US" dirty="0" smtClean="0"/>
              <a:t>Lesson B Objectives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/>
              <a:t>After studying Lesson B, you should be able to:</a:t>
            </a:r>
          </a:p>
          <a:p>
            <a:r>
              <a:rPr lang="en-US" dirty="0"/>
              <a:t>Include procedure-level and class-level variables in an application</a:t>
            </a:r>
          </a:p>
          <a:p>
            <a:r>
              <a:rPr lang="en-US" dirty="0" smtClean="0"/>
              <a:t>Concatenate </a:t>
            </a:r>
            <a:r>
              <a:rPr lang="en-US" dirty="0"/>
              <a:t>strings</a:t>
            </a:r>
          </a:p>
          <a:p>
            <a:r>
              <a:rPr lang="en-US" dirty="0" smtClean="0"/>
              <a:t>Get </a:t>
            </a:r>
            <a:r>
              <a:rPr lang="en-US" dirty="0"/>
              <a:t>user input using the </a:t>
            </a:r>
            <a:r>
              <a:rPr lang="en-US" dirty="0" err="1"/>
              <a:t>InputBox</a:t>
            </a:r>
            <a:r>
              <a:rPr lang="en-US" dirty="0"/>
              <a:t> function</a:t>
            </a:r>
          </a:p>
          <a:p>
            <a:r>
              <a:rPr lang="en-US" dirty="0" smtClean="0"/>
              <a:t>Include </a:t>
            </a:r>
            <a:r>
              <a:rPr lang="en-US" dirty="0"/>
              <a:t>the </a:t>
            </a:r>
            <a:r>
              <a:rPr lang="en-US" dirty="0" err="1"/>
              <a:t>ControlChars.NewLine</a:t>
            </a:r>
            <a:r>
              <a:rPr lang="en-US" dirty="0"/>
              <a:t> constant in code</a:t>
            </a:r>
          </a:p>
          <a:p>
            <a:r>
              <a:rPr lang="en-US" dirty="0" smtClean="0"/>
              <a:t>Designate </a:t>
            </a:r>
            <a:r>
              <a:rPr lang="en-US" dirty="0"/>
              <a:t>the default button for a form</a:t>
            </a:r>
          </a:p>
          <a:p>
            <a:r>
              <a:rPr lang="en-US" dirty="0" smtClean="0"/>
              <a:t>Format </a:t>
            </a:r>
            <a:r>
              <a:rPr lang="en-US" dirty="0"/>
              <a:t>numbers using the </a:t>
            </a:r>
            <a:r>
              <a:rPr lang="en-US" dirty="0" err="1"/>
              <a:t>ToString</a:t>
            </a:r>
            <a:r>
              <a:rPr lang="en-US" dirty="0"/>
              <a:t> method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16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CF0482-FCDF-47B7-9C69-517EF8B46452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Using the </a:t>
            </a:r>
            <a:r>
              <a:rPr lang="en-US" dirty="0" err="1" smtClean="0"/>
              <a:t>ToString</a:t>
            </a:r>
            <a:r>
              <a:rPr lang="en-US" dirty="0" smtClean="0"/>
              <a:t> Method to Format Numbers </a:t>
            </a:r>
            <a:r>
              <a:rPr lang="en-US" sz="1300" dirty="0" smtClean="0"/>
              <a:t>(Cont.)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23998" y="6106460"/>
            <a:ext cx="358140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3-46 Syntax and examples of the </a:t>
            </a:r>
            <a:r>
              <a:rPr lang="en-US" sz="10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ToString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method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579563"/>
            <a:ext cx="5199063" cy="436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343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CF0482-FCDF-47B7-9C69-517EF8B46452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Using the </a:t>
            </a:r>
            <a:r>
              <a:rPr lang="en-US" dirty="0" err="1" smtClean="0"/>
              <a:t>ToString</a:t>
            </a:r>
            <a:r>
              <a:rPr lang="en-US" dirty="0" smtClean="0"/>
              <a:t> Method to Format Numbers </a:t>
            </a:r>
            <a:r>
              <a:rPr lang="en-US" sz="1300" dirty="0" smtClean="0"/>
              <a:t>(Cont.)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057400" y="5410200"/>
            <a:ext cx="4648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3-48 Play It Again Movies application’s code at the end of Lesson B  (continues…)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9725"/>
            <a:ext cx="5199063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606" y="1445525"/>
            <a:ext cx="4274758" cy="343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650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CF0482-FCDF-47B7-9C69-517EF8B46452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Using the </a:t>
            </a:r>
            <a:r>
              <a:rPr lang="en-US" dirty="0" err="1" smtClean="0"/>
              <a:t>ToString</a:t>
            </a:r>
            <a:r>
              <a:rPr lang="en-US" dirty="0" smtClean="0"/>
              <a:t> Method to Format Numbers </a:t>
            </a:r>
            <a:r>
              <a:rPr lang="en-US" sz="1300" dirty="0" smtClean="0"/>
              <a:t>(Cont.)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667000" y="5867400"/>
            <a:ext cx="464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3-48 Play It Again Movies application’s code at the end of Lesson B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1"/>
            <a:ext cx="4665453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537" y="2680489"/>
            <a:ext cx="4970463" cy="1725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344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6E31C9-B3EF-4462-811B-168E581E4081}" type="slidenum">
              <a:rPr lang="en-US" smtClean="0"/>
              <a:pPr/>
              <a:t>23</a:t>
            </a:fld>
            <a:endParaRPr lang="en-US" dirty="0" smtClean="0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Lesson B Summary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33400" y="1371600"/>
            <a:ext cx="8077200" cy="4724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rgbClr val="222222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dirty="0" smtClean="0"/>
              <a:t>The concatenation </a:t>
            </a:r>
            <a:r>
              <a:rPr lang="en-US" dirty="0"/>
              <a:t>operator </a:t>
            </a:r>
            <a:r>
              <a:rPr lang="en-US" dirty="0" smtClean="0"/>
              <a:t>(&amp;) is used </a:t>
            </a:r>
            <a:r>
              <a:rPr lang="en-US" dirty="0"/>
              <a:t>to link strings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InputBox</a:t>
            </a:r>
            <a:r>
              <a:rPr lang="en-US" dirty="0" smtClean="0"/>
              <a:t> function displays an interactive </a:t>
            </a:r>
            <a:r>
              <a:rPr lang="en-US" dirty="0"/>
              <a:t>dialog box </a:t>
            </a:r>
          </a:p>
          <a:p>
            <a:r>
              <a:rPr lang="en-US" dirty="0"/>
              <a:t>Use </a:t>
            </a:r>
            <a:r>
              <a:rPr lang="en-US" dirty="0" err="1"/>
              <a:t>ControlChars.NewLine</a:t>
            </a:r>
            <a:r>
              <a:rPr lang="en-US" dirty="0"/>
              <a:t> to move </a:t>
            </a:r>
            <a:r>
              <a:rPr lang="en-US" dirty="0" smtClean="0"/>
              <a:t>the insertion </a:t>
            </a:r>
            <a:r>
              <a:rPr lang="en-US" dirty="0"/>
              <a:t>point to a new line </a:t>
            </a:r>
          </a:p>
          <a:p>
            <a:r>
              <a:rPr lang="en-US" dirty="0"/>
              <a:t>Set </a:t>
            </a:r>
            <a:r>
              <a:rPr lang="en-US" dirty="0" smtClean="0"/>
              <a:t>the default </a:t>
            </a:r>
            <a:r>
              <a:rPr lang="en-US" dirty="0"/>
              <a:t>button in </a:t>
            </a:r>
            <a:r>
              <a:rPr lang="en-US" dirty="0" smtClean="0"/>
              <a:t>the form’s </a:t>
            </a:r>
            <a:r>
              <a:rPr lang="en-US" dirty="0" err="1"/>
              <a:t>AcceptButton</a:t>
            </a:r>
            <a:r>
              <a:rPr lang="en-US" dirty="0"/>
              <a:t> property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ToString</a:t>
            </a:r>
            <a:r>
              <a:rPr lang="en-US" dirty="0" smtClean="0"/>
              <a:t> method formats a number </a:t>
            </a:r>
            <a:r>
              <a:rPr lang="en-US" dirty="0"/>
              <a:t>for string output </a:t>
            </a:r>
          </a:p>
          <a:p>
            <a:pPr marL="0" indent="0" eaLnBrk="1" hangingPunct="1">
              <a:buNone/>
            </a:pPr>
            <a:endParaRPr lang="en-US" dirty="0" smtClean="0"/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64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r>
              <a:rPr lang="en-US" dirty="0" smtClean="0"/>
              <a:t>Lesson C Objectives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After </a:t>
            </a:r>
            <a:r>
              <a:rPr lang="en-US" dirty="0"/>
              <a:t>studying Lesson C</a:t>
            </a:r>
            <a:r>
              <a:rPr lang="en-US" dirty="0" smtClean="0"/>
              <a:t>, </a:t>
            </a:r>
            <a:r>
              <a:rPr lang="en-US" dirty="0"/>
              <a:t>you should be able to:</a:t>
            </a:r>
          </a:p>
          <a:p>
            <a:r>
              <a:rPr lang="en-US" sz="2400" dirty="0"/>
              <a:t>Include a </a:t>
            </a:r>
            <a:r>
              <a:rPr lang="en-US" sz="2400" dirty="0" smtClean="0"/>
              <a:t>static </a:t>
            </a:r>
            <a:r>
              <a:rPr lang="en-US" sz="2400" dirty="0"/>
              <a:t>variable in code</a:t>
            </a:r>
          </a:p>
          <a:p>
            <a:r>
              <a:rPr lang="en-US" sz="2400" dirty="0"/>
              <a:t>Code the </a:t>
            </a:r>
            <a:r>
              <a:rPr lang="en-US" sz="2400" dirty="0" err="1"/>
              <a:t>TextChanged</a:t>
            </a:r>
            <a:r>
              <a:rPr lang="en-US" sz="2400" dirty="0"/>
              <a:t> event procedure</a:t>
            </a:r>
          </a:p>
          <a:p>
            <a:r>
              <a:rPr lang="en-US" sz="2400" dirty="0"/>
              <a:t>Create a procedure that handles more than one event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09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r>
              <a:rPr lang="en-US" dirty="0" smtClean="0"/>
              <a:t>Modifying the Load and Click Event Procedures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219200" y="5457685"/>
            <a:ext cx="6400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3-51 Revised TOE Chart for the Play It Again Movies application in Lesson C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42898"/>
            <a:ext cx="6952023" cy="401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151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r>
              <a:rPr lang="en-US" dirty="0" smtClean="0"/>
              <a:t>Modifying the Load and Click </a:t>
            </a:r>
            <a:r>
              <a:rPr lang="en-US" dirty="0"/>
              <a:t>Event Procedures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345677" y="4114800"/>
            <a:ext cx="6400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3-52 Revised </a:t>
            </a:r>
            <a:r>
              <a:rPr lang="en-US" sz="10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pseudocode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for the </a:t>
            </a:r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C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alculate button in Lesson C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06" y="1600199"/>
            <a:ext cx="6462741" cy="2462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269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r>
              <a:rPr lang="en-US" dirty="0"/>
              <a:t>Coding the </a:t>
            </a:r>
            <a:r>
              <a:rPr lang="en-US" dirty="0" err="1" smtClean="0"/>
              <a:t>TextChanged</a:t>
            </a:r>
            <a:r>
              <a:rPr lang="en-US" dirty="0" smtClean="0"/>
              <a:t> Event Procedure</a:t>
            </a:r>
            <a:endParaRPr lang="en-US" sz="1200" dirty="0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TextChanged</a:t>
            </a:r>
            <a:r>
              <a:rPr lang="en-US" b="1" dirty="0"/>
              <a:t> event</a:t>
            </a:r>
          </a:p>
          <a:p>
            <a:pPr lvl="1"/>
            <a:r>
              <a:rPr lang="en-US" dirty="0"/>
              <a:t>Occurs when the Text property value of a control changes</a:t>
            </a:r>
          </a:p>
          <a:p>
            <a:r>
              <a:rPr lang="en-US" dirty="0"/>
              <a:t>Can occur when:</a:t>
            </a:r>
          </a:p>
          <a:p>
            <a:pPr lvl="1"/>
            <a:r>
              <a:rPr lang="en-US" dirty="0"/>
              <a:t>The user enters data into the control</a:t>
            </a:r>
          </a:p>
          <a:p>
            <a:pPr lvl="1"/>
            <a:r>
              <a:rPr lang="en-US" dirty="0" smtClean="0"/>
              <a:t>The code </a:t>
            </a:r>
            <a:r>
              <a:rPr lang="en-US" dirty="0"/>
              <a:t>assigns data to the control’s Text property</a:t>
            </a:r>
          </a:p>
          <a:p>
            <a:r>
              <a:rPr lang="en-US" dirty="0"/>
              <a:t>Example</a:t>
            </a:r>
            <a:r>
              <a:rPr lang="en-US" dirty="0" smtClean="0"/>
              <a:t>: A </a:t>
            </a:r>
            <a:r>
              <a:rPr lang="en-US" dirty="0"/>
              <a:t>change is made to the number of items ordered 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4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r>
              <a:rPr lang="en-US" dirty="0"/>
              <a:t>Coding the </a:t>
            </a:r>
            <a:r>
              <a:rPr lang="en-US" dirty="0" err="1" smtClean="0"/>
              <a:t>TextChanged</a:t>
            </a:r>
            <a:r>
              <a:rPr lang="en-US" dirty="0" smtClean="0"/>
              <a:t> Event Procedure </a:t>
            </a:r>
            <a:r>
              <a:rPr lang="en-US" sz="1200" dirty="0"/>
              <a:t>(Cont.)</a:t>
            </a:r>
            <a:endParaRPr lang="en-US" sz="1200" dirty="0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8382000" cy="4953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Associating a </a:t>
            </a:r>
            <a:r>
              <a:rPr lang="en-US" b="1" dirty="0" smtClean="0"/>
              <a:t>Procedure </a:t>
            </a:r>
            <a:r>
              <a:rPr lang="en-US" b="1" dirty="0"/>
              <a:t>with </a:t>
            </a:r>
            <a:r>
              <a:rPr lang="en-US" b="1" dirty="0" smtClean="0"/>
              <a:t>Different Objects </a:t>
            </a:r>
            <a:r>
              <a:rPr lang="en-US" b="1" dirty="0"/>
              <a:t>and </a:t>
            </a:r>
            <a:r>
              <a:rPr lang="en-US" b="1" dirty="0" smtClean="0"/>
              <a:t>Events</a:t>
            </a:r>
            <a:endParaRPr lang="en-US" b="1" dirty="0"/>
          </a:p>
          <a:p>
            <a:pPr marL="342900" lvl="1" indent="-342900">
              <a:buChar char="•"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Handles</a:t>
            </a:r>
            <a:r>
              <a:rPr lang="en-US" sz="2600" dirty="0">
                <a:cs typeface="ＭＳ Ｐゴシック" charset="-128"/>
              </a:rPr>
              <a:t> clause</a:t>
            </a:r>
          </a:p>
          <a:p>
            <a:pPr lvl="1"/>
            <a:r>
              <a:rPr lang="en-US" dirty="0"/>
              <a:t>Appears in an event procedure’s header </a:t>
            </a:r>
          </a:p>
          <a:p>
            <a:pPr lvl="1"/>
            <a:r>
              <a:rPr lang="en-US" dirty="0"/>
              <a:t>Indicates </a:t>
            </a:r>
            <a:r>
              <a:rPr lang="en-US" dirty="0" smtClean="0"/>
              <a:t> the object </a:t>
            </a:r>
            <a:r>
              <a:rPr lang="en-US" dirty="0"/>
              <a:t>and event associated with </a:t>
            </a:r>
            <a:r>
              <a:rPr lang="en-US" dirty="0" smtClean="0"/>
              <a:t>the procedure</a:t>
            </a:r>
            <a:endParaRPr lang="en-US" dirty="0"/>
          </a:p>
          <a:p>
            <a:r>
              <a:rPr lang="en-US" dirty="0" smtClean="0"/>
              <a:t>You can </a:t>
            </a:r>
            <a:r>
              <a:rPr lang="en-US" dirty="0"/>
              <a:t>associate an event procedure with more than one object and/or event</a:t>
            </a:r>
          </a:p>
          <a:p>
            <a:pPr lvl="1"/>
            <a:r>
              <a:rPr lang="en-US" dirty="0"/>
              <a:t>In </a:t>
            </a:r>
            <a:r>
              <a:rPr lang="en-US" dirty="0" smtClean="0"/>
              <a:t>the Handles </a:t>
            </a:r>
            <a:r>
              <a:rPr lang="en-US" dirty="0"/>
              <a:t>section of procedure header, list each object and </a:t>
            </a:r>
            <a:r>
              <a:rPr lang="en-US" dirty="0" smtClean="0"/>
              <a:t>event </a:t>
            </a:r>
            <a:r>
              <a:rPr lang="en-US" dirty="0"/>
              <a:t>separated by </a:t>
            </a:r>
            <a:r>
              <a:rPr lang="en-US" dirty="0" smtClean="0"/>
              <a:t>commas</a:t>
            </a:r>
          </a:p>
          <a:p>
            <a:pPr lvl="1"/>
            <a:r>
              <a:rPr lang="en-US" dirty="0" smtClean="0"/>
              <a:t>Procedure names are entered in </a:t>
            </a:r>
            <a:r>
              <a:rPr lang="en-US" b="1" dirty="0" smtClean="0"/>
              <a:t>Pascal case </a:t>
            </a:r>
          </a:p>
          <a:p>
            <a:pPr lvl="2"/>
            <a:r>
              <a:rPr lang="en-US" dirty="0" smtClean="0"/>
              <a:t>Capitalize the first letter in the name and the first letter of each subsequent word in the name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r>
              <a:rPr lang="en-US" dirty="0"/>
              <a:t>Coding the </a:t>
            </a:r>
            <a:r>
              <a:rPr lang="en-US" dirty="0" err="1"/>
              <a:t>TextChanged</a:t>
            </a:r>
            <a:r>
              <a:rPr lang="en-US" dirty="0"/>
              <a:t> Event </a:t>
            </a:r>
            <a:r>
              <a:rPr lang="en-US" dirty="0" smtClean="0"/>
              <a:t>Procedure </a:t>
            </a:r>
            <a:r>
              <a:rPr lang="en-US" sz="1200" dirty="0" smtClean="0"/>
              <a:t>(cont.)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97090" y="3270030"/>
            <a:ext cx="4800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3-53 </a:t>
            </a:r>
            <a:r>
              <a:rPr lang="en-US" sz="10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TextChanged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event procedure associated with the </a:t>
            </a:r>
            <a:r>
              <a:rPr lang="en-US" sz="10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txtDvds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control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91816" y="5800575"/>
            <a:ext cx="3670584" cy="246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3-54 Completed </a:t>
            </a:r>
            <a:r>
              <a:rPr lang="en-US" sz="10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ClearLabels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procedure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1"/>
            <a:ext cx="5862283" cy="1822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16" y="3733800"/>
            <a:ext cx="5799067" cy="2066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247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69EE3FC-1F74-4313-A1C0-15B59753E232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Modifying the Play It Again Movies Application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242040" y="4724400"/>
            <a:ext cx="463469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3-26 Revised TOE chart for the Play It Again Movies application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1447800"/>
            <a:ext cx="4191000" cy="4191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600" dirty="0">
                <a:solidFill>
                  <a:srgbClr val="222222"/>
                </a:solidFill>
                <a:latin typeface="+mn-lt"/>
                <a:cs typeface="ＭＳ Ｐゴシック" charset="-128"/>
              </a:rPr>
              <a:t>Modifications </a:t>
            </a:r>
            <a:r>
              <a:rPr lang="en-US" sz="2600" dirty="0" smtClean="0">
                <a:solidFill>
                  <a:srgbClr val="222222"/>
                </a:solidFill>
                <a:latin typeface="+mn-lt"/>
                <a:cs typeface="ＭＳ Ｐゴシック" charset="-128"/>
              </a:rPr>
              <a:t>needed</a:t>
            </a:r>
            <a:endParaRPr lang="en-US" sz="2600" dirty="0">
              <a:solidFill>
                <a:srgbClr val="222222"/>
              </a:solidFill>
              <a:latin typeface="+mn-lt"/>
              <a:cs typeface="ＭＳ Ｐゴシック" charset="-128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400" dirty="0" smtClean="0">
                <a:solidFill>
                  <a:srgbClr val="222222"/>
                </a:solidFill>
                <a:latin typeface="+mn-lt"/>
              </a:rPr>
              <a:t>Calculate </a:t>
            </a:r>
            <a:r>
              <a:rPr lang="en-US" sz="2400" dirty="0">
                <a:solidFill>
                  <a:srgbClr val="222222"/>
                </a:solidFill>
                <a:latin typeface="+mn-lt"/>
              </a:rPr>
              <a:t>and display </a:t>
            </a:r>
            <a:endParaRPr lang="en-US" sz="2400" dirty="0" smtClean="0">
              <a:solidFill>
                <a:srgbClr val="222222"/>
              </a:solidFill>
              <a:latin typeface="+mn-lt"/>
            </a:endParaRPr>
          </a:p>
          <a:p>
            <a:pPr marL="742950" lvl="1" indent="-285750" eaLnBrk="0" hangingPunct="0">
              <a:spcBef>
                <a:spcPct val="20000"/>
              </a:spcBef>
            </a:pPr>
            <a:r>
              <a:rPr lang="en-US" sz="2400" dirty="0" smtClean="0">
                <a:solidFill>
                  <a:srgbClr val="222222"/>
                </a:solidFill>
                <a:latin typeface="+mn-lt"/>
              </a:rPr>
              <a:t>	the </a:t>
            </a:r>
            <a:r>
              <a:rPr lang="en-US" sz="2400" dirty="0">
                <a:solidFill>
                  <a:srgbClr val="222222"/>
                </a:solidFill>
                <a:latin typeface="+mn-lt"/>
              </a:rPr>
              <a:t>sales tax </a:t>
            </a:r>
          </a:p>
          <a:p>
            <a:pPr marL="742950" lvl="1" indent="-285750" eaLnBrk="0" hangingPunct="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400" dirty="0">
                <a:solidFill>
                  <a:srgbClr val="222222"/>
                </a:solidFill>
                <a:latin typeface="+mn-lt"/>
              </a:rPr>
              <a:t>Display </a:t>
            </a:r>
            <a:r>
              <a:rPr lang="en-US" sz="2400" dirty="0" smtClean="0">
                <a:solidFill>
                  <a:srgbClr val="222222"/>
                </a:solidFill>
                <a:latin typeface="+mn-lt"/>
              </a:rPr>
              <a:t>salesperson’s </a:t>
            </a:r>
            <a:r>
              <a:rPr lang="en-US" sz="2400" dirty="0">
                <a:solidFill>
                  <a:srgbClr val="222222"/>
                </a:solidFill>
                <a:latin typeface="+mn-lt"/>
              </a:rPr>
              <a:t>name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600" dirty="0">
                <a:solidFill>
                  <a:srgbClr val="222222"/>
                </a:solidFill>
                <a:latin typeface="+mn-lt"/>
                <a:cs typeface="ＭＳ Ｐゴシック" charset="-128"/>
              </a:rPr>
              <a:t>Revise the TOE chart to reflect the new tasks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600" dirty="0" smtClean="0">
                <a:solidFill>
                  <a:srgbClr val="222222"/>
                </a:solidFill>
                <a:latin typeface="+mn-lt"/>
                <a:cs typeface="ＭＳ Ｐゴシック" charset="-128"/>
              </a:rPr>
              <a:t>You must </a:t>
            </a:r>
            <a:r>
              <a:rPr lang="en-US" sz="2600" dirty="0">
                <a:solidFill>
                  <a:srgbClr val="222222"/>
                </a:solidFill>
                <a:latin typeface="+mn-lt"/>
                <a:cs typeface="ＭＳ Ｐゴシック" charset="-128"/>
              </a:rPr>
              <a:t>modify </a:t>
            </a:r>
            <a:r>
              <a:rPr lang="en-US" sz="2600" dirty="0" err="1">
                <a:solidFill>
                  <a:srgbClr val="222222"/>
                </a:solidFill>
                <a:latin typeface="+mn-lt"/>
                <a:cs typeface="ＭＳ Ｐゴシック" charset="-128"/>
              </a:rPr>
              <a:t>btnCalc</a:t>
            </a:r>
            <a:r>
              <a:rPr lang="en-US" sz="2600" dirty="0">
                <a:solidFill>
                  <a:srgbClr val="222222"/>
                </a:solidFill>
                <a:latin typeface="+mn-lt"/>
                <a:cs typeface="ＭＳ Ｐゴシック" charset="-128"/>
              </a:rPr>
              <a:t> button’s Click event and the form’s </a:t>
            </a:r>
            <a:r>
              <a:rPr lang="en-US" sz="2600" b="1" dirty="0">
                <a:solidFill>
                  <a:srgbClr val="222222"/>
                </a:solidFill>
                <a:latin typeface="+mn-lt"/>
                <a:cs typeface="ＭＳ Ｐゴシック" charset="-128"/>
              </a:rPr>
              <a:t>Load event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413" y="1905000"/>
            <a:ext cx="4782762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6E31C9-B3EF-4462-811B-168E581E4081}" type="slidenum">
              <a:rPr lang="en-US" smtClean="0"/>
              <a:pPr/>
              <a:t>30</a:t>
            </a:fld>
            <a:endParaRPr lang="en-US" dirty="0" smtClean="0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Lesson C Summary</a:t>
            </a:r>
            <a:endParaRPr lang="en-US" sz="1000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33400" y="1524000"/>
            <a:ext cx="8077200" cy="4724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rgbClr val="222222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dirty="0" smtClean="0"/>
              <a:t>The </a:t>
            </a:r>
            <a:r>
              <a:rPr lang="en-US" dirty="0" err="1" smtClean="0"/>
              <a:t>TextChanged</a:t>
            </a:r>
            <a:r>
              <a:rPr lang="en-US" dirty="0" smtClean="0"/>
              <a:t> </a:t>
            </a:r>
            <a:r>
              <a:rPr lang="en-US" dirty="0"/>
              <a:t>event procedure responds to </a:t>
            </a:r>
            <a:r>
              <a:rPr lang="en-US" dirty="0" smtClean="0"/>
              <a:t>a change </a:t>
            </a:r>
            <a:r>
              <a:rPr lang="en-US" dirty="0"/>
              <a:t>in </a:t>
            </a:r>
            <a:r>
              <a:rPr lang="en-US" dirty="0" smtClean="0"/>
              <a:t>the value </a:t>
            </a:r>
            <a:r>
              <a:rPr lang="en-US" dirty="0"/>
              <a:t>of </a:t>
            </a:r>
            <a:r>
              <a:rPr lang="en-US" dirty="0" smtClean="0"/>
              <a:t>a control’s </a:t>
            </a:r>
            <a:r>
              <a:rPr lang="en-US" dirty="0"/>
              <a:t>Text Property </a:t>
            </a:r>
          </a:p>
          <a:p>
            <a:r>
              <a:rPr lang="en-US" dirty="0" smtClean="0"/>
              <a:t>The Handles clause determines </a:t>
            </a:r>
            <a:r>
              <a:rPr lang="en-US" dirty="0"/>
              <a:t>which objects and events are associated with the event procedure</a:t>
            </a:r>
          </a:p>
          <a:p>
            <a:r>
              <a:rPr lang="en-US" dirty="0"/>
              <a:t>To </a:t>
            </a:r>
            <a:r>
              <a:rPr lang="en-US"/>
              <a:t>create </a:t>
            </a:r>
            <a:r>
              <a:rPr lang="en-US" smtClean="0"/>
              <a:t>a procedure </a:t>
            </a:r>
            <a:r>
              <a:rPr lang="en-US" dirty="0"/>
              <a:t>for more than one object or </a:t>
            </a:r>
            <a:r>
              <a:rPr lang="en-US" dirty="0" smtClean="0"/>
              <a:t>event, list </a:t>
            </a:r>
            <a:r>
              <a:rPr lang="en-US" dirty="0"/>
              <a:t>each object and event </a:t>
            </a:r>
            <a:r>
              <a:rPr lang="en-US" dirty="0" smtClean="0"/>
              <a:t>after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Handles</a:t>
            </a:r>
            <a:r>
              <a:rPr lang="en-US" dirty="0"/>
              <a:t> keyword</a:t>
            </a:r>
          </a:p>
          <a:p>
            <a:pPr marL="0" indent="0">
              <a:buNone/>
            </a:pPr>
            <a:endParaRPr lang="en-US" dirty="0" smtClean="0"/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253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with Microsoft Visual Basic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0F0140-832E-44CD-9E5D-FB6DDC34DBB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Play It Again From ANGEL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9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Modifying the Play It Again Movies </a:t>
            </a:r>
            <a:r>
              <a:rPr lang="en-US" dirty="0" smtClean="0"/>
              <a:t>Application </a:t>
            </a:r>
            <a:r>
              <a:rPr lang="en-US" sz="1200" dirty="0" smtClean="0"/>
              <a:t>(cont.)</a:t>
            </a:r>
          </a:p>
        </p:txBody>
      </p:sp>
      <p:sp>
        <p:nvSpPr>
          <p:cNvPr id="26627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F49E1D0-BF05-4705-8D42-F42D66B01DEF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26629" name="Rectangle 7"/>
          <p:cNvSpPr>
            <a:spLocks noChangeArrowheads="1"/>
          </p:cNvSpPr>
          <p:nvPr/>
        </p:nvSpPr>
        <p:spPr bwMode="auto">
          <a:xfrm>
            <a:off x="1905000" y="5867400"/>
            <a:ext cx="5029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3-27 Modified user interface for the Play It Again Movies application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97013"/>
            <a:ext cx="5942794" cy="421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016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CF0482-FCDF-47B7-9C69-517EF8B46452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Modifying the Calculate Button’s Code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strategy</a:t>
            </a:r>
          </a:p>
          <a:p>
            <a:pPr lvl="1"/>
            <a:r>
              <a:rPr lang="en-US" dirty="0"/>
              <a:t>Remove </a:t>
            </a:r>
            <a:r>
              <a:rPr lang="en-US" dirty="0" smtClean="0"/>
              <a:t>the existing </a:t>
            </a:r>
            <a:r>
              <a:rPr lang="en-US" dirty="0"/>
              <a:t>code </a:t>
            </a:r>
            <a:r>
              <a:rPr lang="en-US" dirty="0" smtClean="0"/>
              <a:t>from the </a:t>
            </a:r>
            <a:r>
              <a:rPr lang="en-US" dirty="0"/>
              <a:t>Click event procedure</a:t>
            </a:r>
          </a:p>
          <a:p>
            <a:pPr lvl="1"/>
            <a:r>
              <a:rPr lang="en-US" dirty="0"/>
              <a:t>Recode the procedure using variables in equations</a:t>
            </a:r>
          </a:p>
          <a:p>
            <a:r>
              <a:rPr lang="en-US" dirty="0" smtClean="0"/>
              <a:t>Use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Option Explicit On </a:t>
            </a:r>
            <a:r>
              <a:rPr lang="en-US" dirty="0"/>
              <a:t>statement</a:t>
            </a:r>
          </a:p>
          <a:p>
            <a:pPr lvl="1"/>
            <a:r>
              <a:rPr lang="en-US" dirty="0"/>
              <a:t>Enforces full variable declaration </a:t>
            </a:r>
          </a:p>
          <a:p>
            <a:r>
              <a:rPr lang="en-US" dirty="0"/>
              <a:t>Use </a:t>
            </a:r>
            <a:r>
              <a:rPr lang="en-US" dirty="0" smtClean="0"/>
              <a:t>the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Option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Infer Off </a:t>
            </a:r>
            <a:r>
              <a:rPr lang="en-US" dirty="0"/>
              <a:t>statement</a:t>
            </a:r>
          </a:p>
          <a:p>
            <a:pPr lvl="1"/>
            <a:r>
              <a:rPr lang="en-US" dirty="0" smtClean="0"/>
              <a:t>Ensures </a:t>
            </a:r>
            <a:r>
              <a:rPr lang="en-US" dirty="0"/>
              <a:t>that variables are declared with data types</a:t>
            </a:r>
          </a:p>
          <a:p>
            <a:r>
              <a:rPr lang="en-US" dirty="0"/>
              <a:t>Use </a:t>
            </a:r>
            <a:r>
              <a:rPr lang="en-US" dirty="0" smtClean="0"/>
              <a:t>the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Option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Strict On </a:t>
            </a:r>
            <a:r>
              <a:rPr lang="en-US" dirty="0"/>
              <a:t>statement</a:t>
            </a:r>
          </a:p>
          <a:p>
            <a:pPr lvl="1"/>
            <a:r>
              <a:rPr lang="en-US" dirty="0"/>
              <a:t>Suppresses implicit type conversions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Modifying the Calculate Button’s </a:t>
            </a:r>
            <a:r>
              <a:rPr lang="en-US" dirty="0" smtClean="0"/>
              <a:t>Code </a:t>
            </a:r>
            <a:r>
              <a:rPr lang="en-US" sz="1200" dirty="0" smtClean="0"/>
              <a:t>(cont.)</a:t>
            </a:r>
          </a:p>
        </p:txBody>
      </p:sp>
      <p:sp>
        <p:nvSpPr>
          <p:cNvPr id="26627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F49E1D0-BF05-4705-8D42-F42D66B01DEF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26629" name="Rectangle 7"/>
          <p:cNvSpPr>
            <a:spLocks noChangeArrowheads="1"/>
          </p:cNvSpPr>
          <p:nvPr/>
        </p:nvSpPr>
        <p:spPr bwMode="auto">
          <a:xfrm>
            <a:off x="603250" y="5921415"/>
            <a:ext cx="5029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3-29 Lines to delete from the procedure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33400" y="3581400"/>
            <a:ext cx="5029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3-28 A jagged blue line indicates a syntax error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454335"/>
            <a:ext cx="5721350" cy="2020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4144963"/>
            <a:ext cx="8182239" cy="172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368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Modifying the Calculate Button’s Code </a:t>
            </a:r>
            <a:r>
              <a:rPr lang="en-US" sz="1200" dirty="0"/>
              <a:t>(cont.)</a:t>
            </a:r>
            <a:endParaRPr lang="en-US" sz="1200" dirty="0" smtClean="0"/>
          </a:p>
        </p:txBody>
      </p:sp>
      <p:sp>
        <p:nvSpPr>
          <p:cNvPr id="26627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F49E1D0-BF05-4705-8D42-F42D66B01DEF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26629" name="Rectangle 7"/>
          <p:cNvSpPr>
            <a:spLocks noChangeArrowheads="1"/>
          </p:cNvSpPr>
          <p:nvPr/>
        </p:nvSpPr>
        <p:spPr bwMode="auto">
          <a:xfrm>
            <a:off x="1905000" y="6078379"/>
            <a:ext cx="6096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3-30  Revised </a:t>
            </a:r>
            <a:r>
              <a:rPr lang="en-US" sz="10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pseudocode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and flowchart for the </a:t>
            </a:r>
            <a:r>
              <a:rPr lang="en-US" sz="10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btnCalc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control’s Click event procedure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347736"/>
            <a:ext cx="4503738" cy="4730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Modifying the Calculate Button’s Code </a:t>
            </a:r>
            <a:r>
              <a:rPr lang="en-US" sz="1200" dirty="0"/>
              <a:t>(cont.)</a:t>
            </a:r>
            <a:endParaRPr lang="en-US" sz="1200" dirty="0" smtClean="0"/>
          </a:p>
        </p:txBody>
      </p:sp>
      <p:sp>
        <p:nvSpPr>
          <p:cNvPr id="26627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F49E1D0-BF05-4705-8D42-F42D66B01DEF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26629" name="Rectangle 7"/>
          <p:cNvSpPr>
            <a:spLocks noChangeArrowheads="1"/>
          </p:cNvSpPr>
          <p:nvPr/>
        </p:nvSpPr>
        <p:spPr bwMode="auto">
          <a:xfrm>
            <a:off x="383275" y="3505200"/>
            <a:ext cx="36553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3-31 List of named constants and variables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425855" y="6096000"/>
            <a:ext cx="400391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3-32 </a:t>
            </a:r>
            <a:r>
              <a:rPr lang="en-US" sz="10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Const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and Dim statements entered in the procedure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94" y="1376337"/>
            <a:ext cx="7355006" cy="2052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220" y="3505200"/>
            <a:ext cx="4857547" cy="2558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331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C0C0"/>
      </a:accent1>
      <a:accent2>
        <a:srgbClr val="0066FF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CE7"/>
      </a:accent6>
      <a:hlink>
        <a:srgbClr val="FF0000"/>
      </a:hlink>
      <a:folHlink>
        <a:srgbClr val="009900"/>
      </a:folHlink>
    </a:clrScheme>
    <a:fontScheme name="Mod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1300</Words>
  <Application>Microsoft Office PowerPoint</Application>
  <PresentationFormat>On-screen Show (4:3)</PresentationFormat>
  <Paragraphs>227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ＭＳ Ｐゴシック</vt:lpstr>
      <vt:lpstr>Arial</vt:lpstr>
      <vt:lpstr>Calibri</vt:lpstr>
      <vt:lpstr>Courier New</vt:lpstr>
      <vt:lpstr>Times New Roman</vt:lpstr>
      <vt:lpstr>Trebuchet MS</vt:lpstr>
      <vt:lpstr>Default Design</vt:lpstr>
      <vt:lpstr>PowerPoint Presentation</vt:lpstr>
      <vt:lpstr>Lesson B Objectives</vt:lpstr>
      <vt:lpstr>Modifying the Play It Again Movies Application</vt:lpstr>
      <vt:lpstr>Open Play It Again From ANGEL</vt:lpstr>
      <vt:lpstr>Modifying the Play It Again Movies Application (cont.)</vt:lpstr>
      <vt:lpstr>Modifying the Calculate Button’s Code</vt:lpstr>
      <vt:lpstr>Modifying the Calculate Button’s Code (cont.)</vt:lpstr>
      <vt:lpstr>Modifying the Calculate Button’s Code (cont.)</vt:lpstr>
      <vt:lpstr>Modifying the Calculate Button’s Code (cont.)</vt:lpstr>
      <vt:lpstr>Modifying the Calculate Button’s Code (cont.)</vt:lpstr>
      <vt:lpstr>Concatenating Strings</vt:lpstr>
      <vt:lpstr>Concatenating Strings (cont.)</vt:lpstr>
      <vt:lpstr>The InputBox Function</vt:lpstr>
      <vt:lpstr>The InputBox Function (cont.)</vt:lpstr>
      <vt:lpstr>The InputBox Function (cont.)</vt:lpstr>
      <vt:lpstr>The ControlChars.Newline Constant</vt:lpstr>
      <vt:lpstr>The ControlChars.Newline Constant (cont.)</vt:lpstr>
      <vt:lpstr>Designating a Default Button</vt:lpstr>
      <vt:lpstr>Using the ToString Method to Format Numbers</vt:lpstr>
      <vt:lpstr>Using the ToString Method to Format Numbers (Cont.)</vt:lpstr>
      <vt:lpstr>Using the ToString Method to Format Numbers (Cont.)</vt:lpstr>
      <vt:lpstr>Using the ToString Method to Format Numbers (Cont.)</vt:lpstr>
      <vt:lpstr>Lesson B Summary</vt:lpstr>
      <vt:lpstr>Lesson C Objectives</vt:lpstr>
      <vt:lpstr>Modifying the Load and Click Event Procedures</vt:lpstr>
      <vt:lpstr>Modifying the Load and Click Event Procedures (Cont.)</vt:lpstr>
      <vt:lpstr>Coding the TextChanged Event Procedure</vt:lpstr>
      <vt:lpstr>Coding the TextChanged Event Procedure (Cont.)</vt:lpstr>
      <vt:lpstr>Coding the TextChanged Event Procedure (cont.)</vt:lpstr>
      <vt:lpstr>Lesson C Summary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478</cp:revision>
  <dcterms:created xsi:type="dcterms:W3CDTF">2009-09-04T14:26:40Z</dcterms:created>
  <dcterms:modified xsi:type="dcterms:W3CDTF">2014-09-16T20:04:43Z</dcterms:modified>
</cp:coreProperties>
</file>